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13ED-FA9F-4C46-AC6A-ECACA75290C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11EA5-08FE-2F48-B0B5-5A313BEC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25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Unité</a:t>
            </a:r>
            <a:r>
              <a:rPr lang="en-US" dirty="0" smtClean="0"/>
              <a:t> 1B:</a:t>
            </a:r>
            <a:br>
              <a:rPr lang="en-US" dirty="0" smtClean="0"/>
            </a:br>
            <a:r>
              <a:rPr lang="en-US" dirty="0" smtClean="0"/>
              <a:t>Numbers 0-20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0 - </a:t>
            </a:r>
            <a:r>
              <a:rPr lang="en-US" dirty="0" err="1"/>
              <a:t>Zéro</a:t>
            </a:r>
            <a:r>
              <a:rPr lang="en-US" dirty="0"/>
              <a:t> – </a:t>
            </a:r>
            <a:r>
              <a:rPr lang="en-US" i="1" dirty="0" err="1"/>
              <a:t>zay</a:t>
            </a:r>
            <a:r>
              <a:rPr lang="en-US" i="1" dirty="0"/>
              <a:t> row </a:t>
            </a:r>
            <a:endParaRPr lang="en-US" dirty="0"/>
          </a:p>
          <a:p>
            <a:r>
              <a:rPr lang="en-US" dirty="0"/>
              <a:t>1 - Un </a:t>
            </a:r>
            <a:r>
              <a:rPr lang="en-US" i="1" dirty="0"/>
              <a:t>– en</a:t>
            </a:r>
            <a:r>
              <a:rPr lang="en-US" dirty="0"/>
              <a:t> </a:t>
            </a:r>
          </a:p>
          <a:p>
            <a:r>
              <a:rPr lang="en-US" dirty="0"/>
              <a:t>2 - </a:t>
            </a:r>
            <a:r>
              <a:rPr lang="en-US" dirty="0" err="1"/>
              <a:t>Deux</a:t>
            </a:r>
            <a:r>
              <a:rPr lang="en-US" dirty="0"/>
              <a:t> - </a:t>
            </a:r>
            <a:r>
              <a:rPr lang="en-US" i="1" dirty="0"/>
              <a:t>duh</a:t>
            </a:r>
            <a:r>
              <a:rPr lang="en-US" dirty="0"/>
              <a:t> </a:t>
            </a:r>
          </a:p>
          <a:p>
            <a:r>
              <a:rPr lang="en-US" dirty="0"/>
              <a:t>3 - </a:t>
            </a:r>
            <a:r>
              <a:rPr lang="en-US" dirty="0" err="1"/>
              <a:t>Trois</a:t>
            </a:r>
            <a:r>
              <a:rPr lang="en-US" dirty="0"/>
              <a:t> – </a:t>
            </a:r>
            <a:r>
              <a:rPr lang="en-US" i="1" dirty="0" err="1"/>
              <a:t>tawa</a:t>
            </a:r>
            <a:r>
              <a:rPr lang="en-US" dirty="0"/>
              <a:t> </a:t>
            </a:r>
          </a:p>
          <a:p>
            <a:r>
              <a:rPr lang="en-US" dirty="0"/>
              <a:t>4 - </a:t>
            </a:r>
            <a:r>
              <a:rPr lang="en-US" dirty="0" err="1"/>
              <a:t>Quatre</a:t>
            </a:r>
            <a:r>
              <a:rPr lang="en-US" dirty="0"/>
              <a:t> – </a:t>
            </a:r>
            <a:r>
              <a:rPr lang="en-US" i="1" dirty="0"/>
              <a:t>cat rah</a:t>
            </a:r>
            <a:endParaRPr lang="en-US" dirty="0"/>
          </a:p>
          <a:p>
            <a:r>
              <a:rPr lang="en-US" dirty="0"/>
              <a:t>5 - </a:t>
            </a:r>
            <a:r>
              <a:rPr lang="en-US" dirty="0" err="1"/>
              <a:t>Cinq</a:t>
            </a:r>
            <a:r>
              <a:rPr lang="en-US" dirty="0"/>
              <a:t> – </a:t>
            </a:r>
            <a:r>
              <a:rPr lang="en-US" i="1" dirty="0"/>
              <a:t>sank</a:t>
            </a:r>
            <a:r>
              <a:rPr lang="en-US" dirty="0"/>
              <a:t> </a:t>
            </a:r>
          </a:p>
          <a:p>
            <a:r>
              <a:rPr lang="en-US" dirty="0"/>
              <a:t>6- Six – </a:t>
            </a:r>
            <a:r>
              <a:rPr lang="en-US" i="1" dirty="0"/>
              <a:t>sees</a:t>
            </a:r>
            <a:r>
              <a:rPr lang="en-US" dirty="0"/>
              <a:t> </a:t>
            </a:r>
          </a:p>
          <a:p>
            <a:r>
              <a:rPr lang="en-US" dirty="0"/>
              <a:t>7- Sept – </a:t>
            </a:r>
            <a:r>
              <a:rPr lang="en-US" i="1" dirty="0"/>
              <a:t>set</a:t>
            </a:r>
            <a:r>
              <a:rPr lang="en-US" dirty="0"/>
              <a:t> </a:t>
            </a:r>
          </a:p>
          <a:p>
            <a:r>
              <a:rPr lang="en-US" dirty="0"/>
              <a:t>8- </a:t>
            </a:r>
            <a:r>
              <a:rPr lang="en-US" dirty="0" err="1"/>
              <a:t>Huit</a:t>
            </a:r>
            <a:r>
              <a:rPr lang="en-US" dirty="0"/>
              <a:t> – </a:t>
            </a:r>
            <a:r>
              <a:rPr lang="en-US" i="1" dirty="0"/>
              <a:t>wheat</a:t>
            </a:r>
            <a:r>
              <a:rPr lang="en-US" dirty="0"/>
              <a:t> </a:t>
            </a:r>
          </a:p>
          <a:p>
            <a:r>
              <a:rPr lang="en-US" dirty="0"/>
              <a:t>9- </a:t>
            </a:r>
            <a:r>
              <a:rPr lang="en-US" dirty="0" err="1"/>
              <a:t>Neuf</a:t>
            </a:r>
            <a:r>
              <a:rPr lang="en-US" dirty="0"/>
              <a:t> – </a:t>
            </a:r>
            <a:r>
              <a:rPr lang="en-US" i="1" dirty="0" err="1"/>
              <a:t>nuf</a:t>
            </a:r>
            <a:r>
              <a:rPr lang="en-US" dirty="0"/>
              <a:t> </a:t>
            </a:r>
          </a:p>
          <a:p>
            <a:r>
              <a:rPr lang="en-US" dirty="0"/>
              <a:t>10- Dix – </a:t>
            </a:r>
            <a:r>
              <a:rPr lang="en-US" i="1" dirty="0" err="1"/>
              <a:t>dees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11 </a:t>
            </a:r>
            <a:r>
              <a:rPr lang="en-US" dirty="0"/>
              <a:t>- </a:t>
            </a:r>
            <a:r>
              <a:rPr lang="en-US" dirty="0" err="1"/>
              <a:t>Onze</a:t>
            </a:r>
            <a:r>
              <a:rPr lang="en-US" dirty="0"/>
              <a:t> - </a:t>
            </a:r>
            <a:r>
              <a:rPr lang="en-US" i="1" dirty="0"/>
              <a:t>owns</a:t>
            </a:r>
            <a:endParaRPr lang="en-US" dirty="0"/>
          </a:p>
          <a:p>
            <a:r>
              <a:rPr lang="en-US" dirty="0"/>
              <a:t>12 - </a:t>
            </a:r>
            <a:r>
              <a:rPr lang="en-US" dirty="0" err="1"/>
              <a:t>Douze</a:t>
            </a:r>
            <a:r>
              <a:rPr lang="en-US" dirty="0"/>
              <a:t> - </a:t>
            </a:r>
            <a:r>
              <a:rPr lang="en-US" i="1" dirty="0" err="1"/>
              <a:t>dooz</a:t>
            </a:r>
            <a:endParaRPr lang="en-US" dirty="0"/>
          </a:p>
          <a:p>
            <a:r>
              <a:rPr lang="en-US" dirty="0"/>
              <a:t>13 - </a:t>
            </a:r>
            <a:r>
              <a:rPr lang="en-US" dirty="0" err="1"/>
              <a:t>Treize</a:t>
            </a:r>
            <a:r>
              <a:rPr lang="en-US" dirty="0"/>
              <a:t> - </a:t>
            </a:r>
            <a:r>
              <a:rPr lang="en-US" i="1" dirty="0" err="1"/>
              <a:t>trez</a:t>
            </a:r>
            <a:endParaRPr lang="en-US" dirty="0"/>
          </a:p>
          <a:p>
            <a:r>
              <a:rPr lang="en-US" dirty="0"/>
              <a:t>14 - </a:t>
            </a:r>
            <a:r>
              <a:rPr lang="en-US" dirty="0" err="1"/>
              <a:t>Quatorze</a:t>
            </a:r>
            <a:r>
              <a:rPr lang="en-US" dirty="0"/>
              <a:t> – </a:t>
            </a:r>
            <a:r>
              <a:rPr lang="en-US" i="1" dirty="0"/>
              <a:t>ca </a:t>
            </a:r>
            <a:r>
              <a:rPr lang="en-US" i="1" dirty="0" err="1" smtClean="0"/>
              <a:t>tors</a:t>
            </a:r>
            <a:endParaRPr lang="en-US" dirty="0"/>
          </a:p>
          <a:p>
            <a:r>
              <a:rPr lang="en-US" dirty="0"/>
              <a:t>15 - </a:t>
            </a:r>
            <a:r>
              <a:rPr lang="en-US" dirty="0" err="1"/>
              <a:t>Quinze</a:t>
            </a:r>
            <a:r>
              <a:rPr lang="en-US" dirty="0"/>
              <a:t> - </a:t>
            </a:r>
            <a:r>
              <a:rPr lang="en-US" i="1" dirty="0"/>
              <a:t>cans</a:t>
            </a:r>
            <a:endParaRPr lang="en-US" dirty="0"/>
          </a:p>
          <a:p>
            <a:r>
              <a:rPr lang="en-US" dirty="0"/>
              <a:t>16 - Seize - </a:t>
            </a:r>
            <a:r>
              <a:rPr lang="en-US" i="1" dirty="0" err="1" smtClean="0"/>
              <a:t>sez</a:t>
            </a:r>
            <a:endParaRPr lang="en-US" dirty="0" smtClean="0"/>
          </a:p>
          <a:p>
            <a:r>
              <a:rPr lang="en-US" dirty="0"/>
              <a:t>17 - Dix-</a:t>
            </a:r>
            <a:r>
              <a:rPr lang="en-US" dirty="0" err="1"/>
              <a:t>sept</a:t>
            </a:r>
            <a:r>
              <a:rPr lang="en-US" dirty="0"/>
              <a:t> – </a:t>
            </a:r>
            <a:r>
              <a:rPr lang="en-US" i="1" dirty="0" err="1"/>
              <a:t>dees</a:t>
            </a:r>
            <a:r>
              <a:rPr lang="en-US" i="1" dirty="0"/>
              <a:t> set</a:t>
            </a:r>
            <a:endParaRPr lang="en-US" dirty="0"/>
          </a:p>
          <a:p>
            <a:r>
              <a:rPr lang="en-US" dirty="0"/>
              <a:t>18 - Dix-</a:t>
            </a:r>
            <a:r>
              <a:rPr lang="en-US" dirty="0" err="1"/>
              <a:t>huit</a:t>
            </a:r>
            <a:r>
              <a:rPr lang="en-US" dirty="0"/>
              <a:t> </a:t>
            </a:r>
            <a:r>
              <a:rPr lang="en-US" i="1" dirty="0"/>
              <a:t>– </a:t>
            </a:r>
            <a:r>
              <a:rPr lang="en-US" i="1" dirty="0" err="1"/>
              <a:t>dees</a:t>
            </a:r>
            <a:r>
              <a:rPr lang="en-US" i="1" dirty="0"/>
              <a:t> wheat</a:t>
            </a:r>
            <a:endParaRPr lang="en-US" dirty="0"/>
          </a:p>
          <a:p>
            <a:r>
              <a:rPr lang="en-US" dirty="0"/>
              <a:t>19 - Dix-</a:t>
            </a:r>
            <a:r>
              <a:rPr lang="en-US" dirty="0" err="1"/>
              <a:t>neuf</a:t>
            </a:r>
            <a:r>
              <a:rPr lang="en-US" dirty="0"/>
              <a:t> – </a:t>
            </a:r>
            <a:r>
              <a:rPr lang="en-US" i="1" dirty="0" err="1"/>
              <a:t>dees</a:t>
            </a:r>
            <a:r>
              <a:rPr lang="en-US" i="1" dirty="0"/>
              <a:t> </a:t>
            </a:r>
            <a:r>
              <a:rPr lang="en-US" i="1" dirty="0" err="1"/>
              <a:t>nuf</a:t>
            </a:r>
            <a:endParaRPr lang="en-US" dirty="0"/>
          </a:p>
          <a:p>
            <a:r>
              <a:rPr lang="en-US" dirty="0"/>
              <a:t>20 - </a:t>
            </a:r>
            <a:r>
              <a:rPr lang="en-US" dirty="0" err="1"/>
              <a:t>Vingt</a:t>
            </a:r>
            <a:r>
              <a:rPr lang="en-US" dirty="0"/>
              <a:t> </a:t>
            </a:r>
            <a:r>
              <a:rPr lang="en-US" i="1" dirty="0"/>
              <a:t>– van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7405"/>
          </a:xfrm>
        </p:spPr>
        <p:txBody>
          <a:bodyPr/>
          <a:lstStyle/>
          <a:p>
            <a:pPr algn="l"/>
            <a:r>
              <a:rPr lang="en-US" dirty="0" smtClean="0"/>
              <a:t>1B Alphabet and Accent 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37405"/>
            <a:ext cx="4012679" cy="58060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 – ah			N - </a:t>
            </a:r>
            <a:r>
              <a:rPr lang="en-US" dirty="0" err="1" smtClean="0"/>
              <a:t>n</a:t>
            </a:r>
            <a:endParaRPr lang="en-US" dirty="0" smtClean="0"/>
          </a:p>
          <a:p>
            <a:r>
              <a:rPr lang="en-US" dirty="0" smtClean="0"/>
              <a:t>B – bay 			O - o</a:t>
            </a:r>
          </a:p>
          <a:p>
            <a:r>
              <a:rPr lang="en-US" dirty="0" smtClean="0"/>
              <a:t>C – say 			P - pay</a:t>
            </a:r>
          </a:p>
          <a:p>
            <a:r>
              <a:rPr lang="en-US" dirty="0" smtClean="0"/>
              <a:t>D – day 		        Q - coo</a:t>
            </a:r>
          </a:p>
          <a:p>
            <a:r>
              <a:rPr lang="en-US" dirty="0" smtClean="0"/>
              <a:t>E – </a:t>
            </a:r>
            <a:r>
              <a:rPr lang="en-US" dirty="0" err="1" smtClean="0"/>
              <a:t>euh</a:t>
            </a:r>
            <a:r>
              <a:rPr lang="en-US" dirty="0" smtClean="0"/>
              <a:t>			R – air </a:t>
            </a:r>
          </a:p>
          <a:p>
            <a:r>
              <a:rPr lang="en-US" dirty="0" smtClean="0"/>
              <a:t>F – f 		              S - s</a:t>
            </a:r>
          </a:p>
          <a:p>
            <a:r>
              <a:rPr lang="en-US" dirty="0" smtClean="0"/>
              <a:t>G – jay			T –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</a:p>
          <a:p>
            <a:r>
              <a:rPr lang="en-US" dirty="0" smtClean="0"/>
              <a:t>H – ash 		       U – </a:t>
            </a:r>
            <a:r>
              <a:rPr lang="en-US" dirty="0" err="1" smtClean="0"/>
              <a:t>oo</a:t>
            </a:r>
            <a:r>
              <a:rPr lang="en-US" dirty="0" smtClean="0"/>
              <a:t> </a:t>
            </a:r>
          </a:p>
          <a:p>
            <a:r>
              <a:rPr lang="en-US" dirty="0" smtClean="0"/>
              <a:t>I – </a:t>
            </a:r>
            <a:r>
              <a:rPr lang="en-US" dirty="0" err="1" smtClean="0"/>
              <a:t>ee</a:t>
            </a:r>
            <a:r>
              <a:rPr lang="en-US" dirty="0" smtClean="0"/>
              <a:t> 			V – </a:t>
            </a:r>
            <a:r>
              <a:rPr lang="en-US" dirty="0" err="1" smtClean="0"/>
              <a:t>vay</a:t>
            </a:r>
            <a:r>
              <a:rPr lang="en-US" dirty="0" smtClean="0"/>
              <a:t> </a:t>
            </a:r>
          </a:p>
          <a:p>
            <a:r>
              <a:rPr lang="en-US" dirty="0" smtClean="0"/>
              <a:t>J – </a:t>
            </a:r>
            <a:r>
              <a:rPr lang="en-US" dirty="0" err="1" smtClean="0"/>
              <a:t>jee</a:t>
            </a:r>
            <a:r>
              <a:rPr lang="en-US" dirty="0" smtClean="0"/>
              <a:t> 		   W – do </a:t>
            </a:r>
            <a:r>
              <a:rPr lang="en-US" dirty="0" err="1" smtClean="0"/>
              <a:t>ble</a:t>
            </a:r>
            <a:r>
              <a:rPr lang="en-US" dirty="0" smtClean="0"/>
              <a:t> </a:t>
            </a:r>
            <a:r>
              <a:rPr lang="en-US" dirty="0" err="1" smtClean="0"/>
              <a:t>vay</a:t>
            </a:r>
            <a:endParaRPr lang="en-US" dirty="0" smtClean="0"/>
          </a:p>
          <a:p>
            <a:r>
              <a:rPr lang="en-US" dirty="0" smtClean="0"/>
              <a:t>K – ka			X – </a:t>
            </a:r>
            <a:r>
              <a:rPr lang="en-US" dirty="0" err="1" smtClean="0"/>
              <a:t>eeks</a:t>
            </a:r>
            <a:r>
              <a:rPr lang="en-US" dirty="0" smtClean="0"/>
              <a:t> </a:t>
            </a:r>
          </a:p>
          <a:p>
            <a:r>
              <a:rPr lang="en-US" dirty="0" smtClean="0"/>
              <a:t>L – </a:t>
            </a:r>
            <a:r>
              <a:rPr lang="en-US" dirty="0" err="1" smtClean="0"/>
              <a:t>l</a:t>
            </a:r>
            <a:r>
              <a:rPr lang="en-US" dirty="0" smtClean="0"/>
              <a:t>				Y – </a:t>
            </a:r>
            <a:r>
              <a:rPr lang="en-US" dirty="0" err="1" smtClean="0"/>
              <a:t>ee</a:t>
            </a:r>
            <a:r>
              <a:rPr lang="en-US" dirty="0" smtClean="0"/>
              <a:t> </a:t>
            </a:r>
            <a:r>
              <a:rPr lang="en-US" dirty="0" err="1" smtClean="0"/>
              <a:t>grec</a:t>
            </a:r>
            <a:endParaRPr lang="en-US" dirty="0" smtClean="0"/>
          </a:p>
          <a:p>
            <a:r>
              <a:rPr lang="en-US" dirty="0" smtClean="0"/>
              <a:t>M – </a:t>
            </a:r>
            <a:r>
              <a:rPr lang="en-US" dirty="0" err="1" smtClean="0"/>
              <a:t>m</a:t>
            </a:r>
            <a:r>
              <a:rPr lang="en-US" dirty="0" smtClean="0"/>
              <a:t> 			Z – zed 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7406"/>
            <a:ext cx="4038600" cy="58060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É – accent </a:t>
            </a:r>
            <a:r>
              <a:rPr lang="en-US" dirty="0" err="1" smtClean="0"/>
              <a:t>aigu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Aigu</a:t>
            </a:r>
            <a:r>
              <a:rPr lang="en-US" dirty="0" smtClean="0"/>
              <a:t> – go up the mountain</a:t>
            </a:r>
          </a:p>
          <a:p>
            <a:pPr lvl="1"/>
            <a:r>
              <a:rPr lang="en-US" dirty="0" smtClean="0"/>
              <a:t>Makes a long A sound like in “day”</a:t>
            </a:r>
          </a:p>
          <a:p>
            <a:r>
              <a:rPr lang="en-US" dirty="0" smtClean="0"/>
              <a:t>À – accent grave</a:t>
            </a:r>
          </a:p>
          <a:p>
            <a:pPr lvl="1"/>
            <a:r>
              <a:rPr lang="en-US" dirty="0" smtClean="0"/>
              <a:t>Grave-  go down the mountain</a:t>
            </a:r>
          </a:p>
          <a:p>
            <a:pPr lvl="1"/>
            <a:r>
              <a:rPr lang="en-US" dirty="0" smtClean="0"/>
              <a:t>Makes a short a (ah) or short </a:t>
            </a:r>
            <a:r>
              <a:rPr lang="en-US" dirty="0" err="1" smtClean="0"/>
              <a:t>e</a:t>
            </a:r>
            <a:r>
              <a:rPr lang="en-US" dirty="0" smtClean="0"/>
              <a:t> (eh) sound like in the words “at” or “effort”</a:t>
            </a:r>
          </a:p>
          <a:p>
            <a:r>
              <a:rPr lang="en-US" dirty="0" smtClean="0"/>
              <a:t>Ï – </a:t>
            </a:r>
            <a:r>
              <a:rPr lang="en-US" dirty="0" err="1" smtClean="0"/>
              <a:t>tréma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Tells you to pronounce both vowels in a word like in the word naïve.  Usually the I makes a long E sound.</a:t>
            </a:r>
          </a:p>
          <a:p>
            <a:r>
              <a:rPr lang="en-US" dirty="0" smtClean="0"/>
              <a:t>Ô – </a:t>
            </a:r>
            <a:r>
              <a:rPr lang="en-US" dirty="0" err="1" smtClean="0"/>
              <a:t>circonflexe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Makes the sound of the O or U.  Historically replaces an “</a:t>
            </a:r>
            <a:r>
              <a:rPr lang="en-US" dirty="0" err="1" smtClean="0"/>
              <a:t>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Ç – </a:t>
            </a:r>
            <a:r>
              <a:rPr lang="en-US" dirty="0" err="1" smtClean="0"/>
              <a:t>cédille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Makes the </a:t>
            </a:r>
            <a:r>
              <a:rPr lang="en-US" dirty="0" err="1" smtClean="0"/>
              <a:t>c</a:t>
            </a:r>
            <a:r>
              <a:rPr lang="en-US" dirty="0" smtClean="0"/>
              <a:t> sound like an “</a:t>
            </a:r>
            <a:r>
              <a:rPr lang="en-US" dirty="0" err="1" smtClean="0"/>
              <a:t>s</a:t>
            </a:r>
            <a:r>
              <a:rPr lang="en-US" dirty="0" smtClean="0"/>
              <a:t>” like in the word “</a:t>
            </a:r>
            <a:r>
              <a:rPr lang="en-US" dirty="0" err="1" smtClean="0"/>
              <a:t>français</a:t>
            </a:r>
            <a:r>
              <a:rPr lang="en-US" smtClean="0"/>
              <a:t>”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235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Unité 1B: Numbers 0-20</vt:lpstr>
      <vt:lpstr>1B Alphabet and Accent Marks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Unité 1B: Numbers 0-20</dc:title>
  <dc:creator>PA Department of Education Classrooms for the Future</dc:creator>
  <cp:lastModifiedBy>User</cp:lastModifiedBy>
  <cp:revision>9</cp:revision>
  <dcterms:created xsi:type="dcterms:W3CDTF">2012-09-11T16:57:32Z</dcterms:created>
  <dcterms:modified xsi:type="dcterms:W3CDTF">2018-06-20T13:39:45Z</dcterms:modified>
</cp:coreProperties>
</file>